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Action1.xml" ContentType="application/vnd.ms-office.inkAct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</p:sldIdLst>
  <p:sldSz cx="9144000" cy="5143500" type="screen16x9"/>
  <p:notesSz cx="6858000" cy="9144000"/>
  <p:embeddedFontLst>
    <p:embeddedFont>
      <p:font typeface="Lato" panose="020B060402020202020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23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communitydata.science/Community_Data_Science_Workshops_(Fall_2014)/Day_2_SQL_project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s://raisch.deviantart.com/art/SQL-Icon-199737593" TargetMode="External"/><Relationship Id="rId1" Type="http://schemas.openxmlformats.org/officeDocument/2006/relationships/image" Target="../media/image3.png"/><Relationship Id="rId6" Type="http://schemas.openxmlformats.org/officeDocument/2006/relationships/hyperlink" Target="https://en.wikipedia.org/wiki/File:Cloud_computing_icon.sv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pngall.com/database-png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communitydata.science/Community_Data_Science_Workshops_(Fall_2014)/Day_2_SQL_project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s://raisch.deviantart.com/art/SQL-Icon-199737593" TargetMode="External"/><Relationship Id="rId1" Type="http://schemas.openxmlformats.org/officeDocument/2006/relationships/image" Target="../media/image3.png"/><Relationship Id="rId6" Type="http://schemas.openxmlformats.org/officeDocument/2006/relationships/hyperlink" Target="https://en.wikipedia.org/wiki/File:Cloud_computing_icon.sv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pngall.com/database-pn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233045-CDD5-41BF-8F4A-D20182D30596}" type="doc">
      <dgm:prSet loTypeId="urn:microsoft.com/office/officeart/2008/layout/PictureStrips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2FBB2963-5534-4024-984E-73333BE3A642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SQL Stands for Structured Query Language. </a:t>
          </a:r>
          <a:endParaRPr lang="en-IN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8B13C9-9BA2-4D52-9207-3CB834E4B008}" type="parTrans" cxnId="{9B76B53D-2C2E-4E2B-B81F-6465A6811D3E}">
      <dgm:prSet/>
      <dgm:spPr/>
      <dgm:t>
        <a:bodyPr/>
        <a:lstStyle/>
        <a:p>
          <a:endParaRPr lang="en-IN"/>
        </a:p>
      </dgm:t>
    </dgm:pt>
    <dgm:pt modelId="{77BE5347-83D2-4E93-9C37-FF1C8843EB38}" type="sibTrans" cxnId="{9B76B53D-2C2E-4E2B-B81F-6465A6811D3E}">
      <dgm:prSet/>
      <dgm:spPr/>
      <dgm:t>
        <a:bodyPr/>
        <a:lstStyle/>
        <a:p>
          <a:endParaRPr lang="en-IN"/>
        </a:p>
      </dgm:t>
    </dgm:pt>
    <dgm:pt modelId="{EF4CF8BD-FA71-4F57-A44E-5CDBED9D2B24}">
      <dgm:prSet/>
      <dgm:spPr/>
      <dgm:t>
        <a:bodyPr/>
        <a:lstStyle/>
        <a:p>
          <a:pPr algn="just"/>
          <a:r>
            <a:rPr lang="en-US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domain-specific language designed for managing and manipulating relational databases.</a:t>
          </a:r>
          <a:endParaRPr lang="en-IN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8E9D6F-9514-4245-9F54-B17E02612474}" type="parTrans" cxnId="{A5A9F09F-8788-431F-8EC1-BD925F246997}">
      <dgm:prSet/>
      <dgm:spPr/>
      <dgm:t>
        <a:bodyPr/>
        <a:lstStyle/>
        <a:p>
          <a:endParaRPr lang="en-IN"/>
        </a:p>
      </dgm:t>
    </dgm:pt>
    <dgm:pt modelId="{3CDA55E4-0830-46AB-8EBA-EDF6EE1CBA84}" type="sibTrans" cxnId="{A5A9F09F-8788-431F-8EC1-BD925F246997}">
      <dgm:prSet/>
      <dgm:spPr/>
      <dgm:t>
        <a:bodyPr/>
        <a:lstStyle/>
        <a:p>
          <a:endParaRPr lang="en-IN"/>
        </a:p>
      </dgm:t>
    </dgm:pt>
    <dgm:pt modelId="{54390CE1-C40F-422D-8532-93913BDE41CA}">
      <dgm:prSet/>
      <dgm:spPr/>
      <dgm:t>
        <a:bodyPr/>
        <a:lstStyle/>
        <a:p>
          <a:pPr algn="just"/>
          <a:r>
            <a:rPr lang="en-US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Used for tasks such as querying data from databases, inserting, updating, and deleting records.</a:t>
          </a:r>
          <a:endParaRPr lang="en-IN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ED89CF-35B2-44F3-AD62-BEF6D8042DEB}" type="parTrans" cxnId="{9E5C01B2-D541-477D-B5FB-AC89AF4DE4D8}">
      <dgm:prSet/>
      <dgm:spPr/>
      <dgm:t>
        <a:bodyPr/>
        <a:lstStyle/>
        <a:p>
          <a:endParaRPr lang="en-IN"/>
        </a:p>
      </dgm:t>
    </dgm:pt>
    <dgm:pt modelId="{AC61EFA8-E02A-4B15-8C86-7276D6E1522C}" type="sibTrans" cxnId="{9E5C01B2-D541-477D-B5FB-AC89AF4DE4D8}">
      <dgm:prSet/>
      <dgm:spPr/>
      <dgm:t>
        <a:bodyPr/>
        <a:lstStyle/>
        <a:p>
          <a:endParaRPr lang="en-IN"/>
        </a:p>
      </dgm:t>
    </dgm:pt>
    <dgm:pt modelId="{2463A679-021D-484C-902B-CB683BBAB368}">
      <dgm:prSet/>
      <dgm:spPr/>
      <dgm:t>
        <a:bodyPr/>
        <a:lstStyle/>
        <a:p>
          <a:pPr algn="just"/>
          <a:r>
            <a:rPr lang="en-US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Easy to learn and use across different database management systems such as MySQL, PostgreSQL, and Oracle.</a:t>
          </a:r>
          <a:endParaRPr lang="en-IN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0E163F-B9A3-4FE5-98E4-AFBDF232FAD4}" type="parTrans" cxnId="{8079CD54-9654-44F0-B4BD-AB631587B0DC}">
      <dgm:prSet/>
      <dgm:spPr/>
      <dgm:t>
        <a:bodyPr/>
        <a:lstStyle/>
        <a:p>
          <a:endParaRPr lang="en-IN"/>
        </a:p>
      </dgm:t>
    </dgm:pt>
    <dgm:pt modelId="{334A834F-7D28-4CBA-9B02-297CDFF155B4}" type="sibTrans" cxnId="{8079CD54-9654-44F0-B4BD-AB631587B0DC}">
      <dgm:prSet/>
      <dgm:spPr/>
      <dgm:t>
        <a:bodyPr/>
        <a:lstStyle/>
        <a:p>
          <a:endParaRPr lang="en-IN"/>
        </a:p>
      </dgm:t>
    </dgm:pt>
    <dgm:pt modelId="{1499EB0A-851D-4D88-BCBA-3EA52B7EFB8B}" type="pres">
      <dgm:prSet presAssocID="{E9233045-CDD5-41BF-8F4A-D20182D30596}" presName="Name0" presStyleCnt="0">
        <dgm:presLayoutVars>
          <dgm:dir/>
          <dgm:resizeHandles val="exact"/>
        </dgm:presLayoutVars>
      </dgm:prSet>
      <dgm:spPr/>
    </dgm:pt>
    <dgm:pt modelId="{5C52ACD7-81EB-44E4-8542-BE922A9D2AB5}" type="pres">
      <dgm:prSet presAssocID="{2FBB2963-5534-4024-984E-73333BE3A642}" presName="composite" presStyleCnt="0"/>
      <dgm:spPr/>
    </dgm:pt>
    <dgm:pt modelId="{7C0F5156-3680-468F-84D7-7BCD9F6CC1A7}" type="pres">
      <dgm:prSet presAssocID="{2FBB2963-5534-4024-984E-73333BE3A642}" presName="rect1" presStyleLbl="trAlignAcc1" presStyleIdx="0" presStyleCnt="4">
        <dgm:presLayoutVars>
          <dgm:bulletEnabled val="1"/>
        </dgm:presLayoutVars>
      </dgm:prSet>
      <dgm:spPr/>
    </dgm:pt>
    <dgm:pt modelId="{966496F3-470C-4303-8527-45353F3282BE}" type="pres">
      <dgm:prSet presAssocID="{2FBB2963-5534-4024-984E-73333BE3A642}" presName="rect2" presStyleLbl="fgImgPlace1" presStyleIdx="0" presStyleCnt="4" custLinFactNeighborX="-80" custLinFactNeighborY="-247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9000" r="-19000"/>
          </a:stretch>
        </a:blipFill>
      </dgm:spPr>
    </dgm:pt>
    <dgm:pt modelId="{7EBF4EEE-4C25-41C3-8D9E-D088D24C1CC1}" type="pres">
      <dgm:prSet presAssocID="{77BE5347-83D2-4E93-9C37-FF1C8843EB38}" presName="sibTrans" presStyleCnt="0"/>
      <dgm:spPr/>
    </dgm:pt>
    <dgm:pt modelId="{BFBC12A3-10E8-41AA-B398-4938DE78124C}" type="pres">
      <dgm:prSet presAssocID="{EF4CF8BD-FA71-4F57-A44E-5CDBED9D2B24}" presName="composite" presStyleCnt="0"/>
      <dgm:spPr/>
    </dgm:pt>
    <dgm:pt modelId="{311E3FA9-F755-4396-8FDA-8A21AB771FA4}" type="pres">
      <dgm:prSet presAssocID="{EF4CF8BD-FA71-4F57-A44E-5CDBED9D2B24}" presName="rect1" presStyleLbl="trAlignAcc1" presStyleIdx="1" presStyleCnt="4">
        <dgm:presLayoutVars>
          <dgm:bulletEnabled val="1"/>
        </dgm:presLayoutVars>
      </dgm:prSet>
      <dgm:spPr/>
    </dgm:pt>
    <dgm:pt modelId="{9BDA6185-7066-4AC2-8BC0-60A29D3FDA30}" type="pres">
      <dgm:prSet presAssocID="{EF4CF8BD-FA71-4F57-A44E-5CDBED9D2B24}" presName="rect2" presStyleLbl="fgImgPlace1" presStyleIdx="1" presStyleCnt="4" custScaleX="105066" custScaleY="89831" custLinFactNeighborX="918" custLinFactNeighborY="-122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5000" r="-25000"/>
          </a:stretch>
        </a:blipFill>
      </dgm:spPr>
    </dgm:pt>
    <dgm:pt modelId="{B17B8277-8B7A-437B-A876-019555DB11A6}" type="pres">
      <dgm:prSet presAssocID="{3CDA55E4-0830-46AB-8EBA-EDF6EE1CBA84}" presName="sibTrans" presStyleCnt="0"/>
      <dgm:spPr/>
    </dgm:pt>
    <dgm:pt modelId="{F503E7DF-B565-499B-BFBA-8C0D836701D4}" type="pres">
      <dgm:prSet presAssocID="{54390CE1-C40F-422D-8532-93913BDE41CA}" presName="composite" presStyleCnt="0"/>
      <dgm:spPr/>
    </dgm:pt>
    <dgm:pt modelId="{3C849992-8735-4CDA-AE20-F440364781BA}" type="pres">
      <dgm:prSet presAssocID="{54390CE1-C40F-422D-8532-93913BDE41CA}" presName="rect1" presStyleLbl="trAlignAcc1" presStyleIdx="2" presStyleCnt="4">
        <dgm:presLayoutVars>
          <dgm:bulletEnabled val="1"/>
        </dgm:presLayoutVars>
      </dgm:prSet>
      <dgm:spPr/>
    </dgm:pt>
    <dgm:pt modelId="{8039F21E-9316-4E0B-AFAA-85B95D5060FC}" type="pres">
      <dgm:prSet presAssocID="{54390CE1-C40F-422D-8532-93913BDE41CA}" presName="rect2" presStyleLbl="fgImgPlace1" presStyleIdx="2" presStyleCnt="4" custScaleX="96721" custScaleY="79269" custLinFactNeighborX="-4475" custLinFactNeighborY="-245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57000" r="-57000"/>
          </a:stretch>
        </a:blipFill>
      </dgm:spPr>
    </dgm:pt>
    <dgm:pt modelId="{92E5633A-4081-488C-9A7A-9F80A1D7DC7A}" type="pres">
      <dgm:prSet presAssocID="{AC61EFA8-E02A-4B15-8C86-7276D6E1522C}" presName="sibTrans" presStyleCnt="0"/>
      <dgm:spPr/>
    </dgm:pt>
    <dgm:pt modelId="{B80814D8-373B-46E6-9F77-88DFBC6391EA}" type="pres">
      <dgm:prSet presAssocID="{2463A679-021D-484C-902B-CB683BBAB368}" presName="composite" presStyleCnt="0"/>
      <dgm:spPr/>
    </dgm:pt>
    <dgm:pt modelId="{871FB27F-A178-4D71-957D-E2A70E557392}" type="pres">
      <dgm:prSet presAssocID="{2463A679-021D-484C-902B-CB683BBAB368}" presName="rect1" presStyleLbl="trAlignAcc1" presStyleIdx="3" presStyleCnt="4">
        <dgm:presLayoutVars>
          <dgm:bulletEnabled val="1"/>
        </dgm:presLayoutVars>
      </dgm:prSet>
      <dgm:spPr/>
    </dgm:pt>
    <dgm:pt modelId="{576B8B12-3633-42E3-8F21-7B98789A6E98}" type="pres">
      <dgm:prSet presAssocID="{2463A679-021D-484C-902B-CB683BBAB368}" presName="rect2" presStyleLbl="fgImgPlace1" presStyleIdx="3" presStyleCnt="4" custLinFactNeighborX="-1842" custLinFactNeighborY="-982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0EE6B910-616F-4F43-8104-03DD8D0ADCBE}" type="presOf" srcId="{EF4CF8BD-FA71-4F57-A44E-5CDBED9D2B24}" destId="{311E3FA9-F755-4396-8FDA-8A21AB771FA4}" srcOrd="0" destOrd="0" presId="urn:microsoft.com/office/officeart/2008/layout/PictureStrips"/>
    <dgm:cxn modelId="{87A1302A-DFDA-46A2-B1E6-9781E1AC8CA2}" type="presOf" srcId="{E9233045-CDD5-41BF-8F4A-D20182D30596}" destId="{1499EB0A-851D-4D88-BCBA-3EA52B7EFB8B}" srcOrd="0" destOrd="0" presId="urn:microsoft.com/office/officeart/2008/layout/PictureStrips"/>
    <dgm:cxn modelId="{9B76B53D-2C2E-4E2B-B81F-6465A6811D3E}" srcId="{E9233045-CDD5-41BF-8F4A-D20182D30596}" destId="{2FBB2963-5534-4024-984E-73333BE3A642}" srcOrd="0" destOrd="0" parTransId="{3E8B13C9-9BA2-4D52-9207-3CB834E4B008}" sibTransId="{77BE5347-83D2-4E93-9C37-FF1C8843EB38}"/>
    <dgm:cxn modelId="{8079CD54-9654-44F0-B4BD-AB631587B0DC}" srcId="{E9233045-CDD5-41BF-8F4A-D20182D30596}" destId="{2463A679-021D-484C-902B-CB683BBAB368}" srcOrd="3" destOrd="0" parTransId="{440E163F-B9A3-4FE5-98E4-AFBDF232FAD4}" sibTransId="{334A834F-7D28-4CBA-9B02-297CDFF155B4}"/>
    <dgm:cxn modelId="{A5A9F09F-8788-431F-8EC1-BD925F246997}" srcId="{E9233045-CDD5-41BF-8F4A-D20182D30596}" destId="{EF4CF8BD-FA71-4F57-A44E-5CDBED9D2B24}" srcOrd="1" destOrd="0" parTransId="{708E9D6F-9514-4245-9F54-B17E02612474}" sibTransId="{3CDA55E4-0830-46AB-8EBA-EDF6EE1CBA84}"/>
    <dgm:cxn modelId="{9E5C01B2-D541-477D-B5FB-AC89AF4DE4D8}" srcId="{E9233045-CDD5-41BF-8F4A-D20182D30596}" destId="{54390CE1-C40F-422D-8532-93913BDE41CA}" srcOrd="2" destOrd="0" parTransId="{30ED89CF-35B2-44F3-AD62-BEF6D8042DEB}" sibTransId="{AC61EFA8-E02A-4B15-8C86-7276D6E1522C}"/>
    <dgm:cxn modelId="{51E7E8B4-1443-4884-9A0E-7516932DA72D}" type="presOf" srcId="{54390CE1-C40F-422D-8532-93913BDE41CA}" destId="{3C849992-8735-4CDA-AE20-F440364781BA}" srcOrd="0" destOrd="0" presId="urn:microsoft.com/office/officeart/2008/layout/PictureStrips"/>
    <dgm:cxn modelId="{EB6DACB6-8C05-4E81-91E1-7765E3D6D83D}" type="presOf" srcId="{2463A679-021D-484C-902B-CB683BBAB368}" destId="{871FB27F-A178-4D71-957D-E2A70E557392}" srcOrd="0" destOrd="0" presId="urn:microsoft.com/office/officeart/2008/layout/PictureStrips"/>
    <dgm:cxn modelId="{5CE4B2BA-25D1-4D65-8E72-D682C3878A26}" type="presOf" srcId="{2FBB2963-5534-4024-984E-73333BE3A642}" destId="{7C0F5156-3680-468F-84D7-7BCD9F6CC1A7}" srcOrd="0" destOrd="0" presId="urn:microsoft.com/office/officeart/2008/layout/PictureStrips"/>
    <dgm:cxn modelId="{8C2B8AC5-9D2B-4A4E-B51B-2153D70B2177}" type="presParOf" srcId="{1499EB0A-851D-4D88-BCBA-3EA52B7EFB8B}" destId="{5C52ACD7-81EB-44E4-8542-BE922A9D2AB5}" srcOrd="0" destOrd="0" presId="urn:microsoft.com/office/officeart/2008/layout/PictureStrips"/>
    <dgm:cxn modelId="{9DE536D4-154F-4DA3-A038-41A68FFC85A1}" type="presParOf" srcId="{5C52ACD7-81EB-44E4-8542-BE922A9D2AB5}" destId="{7C0F5156-3680-468F-84D7-7BCD9F6CC1A7}" srcOrd="0" destOrd="0" presId="urn:microsoft.com/office/officeart/2008/layout/PictureStrips"/>
    <dgm:cxn modelId="{A859217E-8266-450C-AA42-42151475C15C}" type="presParOf" srcId="{5C52ACD7-81EB-44E4-8542-BE922A9D2AB5}" destId="{966496F3-470C-4303-8527-45353F3282BE}" srcOrd="1" destOrd="0" presId="urn:microsoft.com/office/officeart/2008/layout/PictureStrips"/>
    <dgm:cxn modelId="{4A20EFEA-73BF-4EC9-B745-E58A060AE2E2}" type="presParOf" srcId="{1499EB0A-851D-4D88-BCBA-3EA52B7EFB8B}" destId="{7EBF4EEE-4C25-41C3-8D9E-D088D24C1CC1}" srcOrd="1" destOrd="0" presId="urn:microsoft.com/office/officeart/2008/layout/PictureStrips"/>
    <dgm:cxn modelId="{2CD83E18-4B8C-4ABA-BB4B-2827B6558F5D}" type="presParOf" srcId="{1499EB0A-851D-4D88-BCBA-3EA52B7EFB8B}" destId="{BFBC12A3-10E8-41AA-B398-4938DE78124C}" srcOrd="2" destOrd="0" presId="urn:microsoft.com/office/officeart/2008/layout/PictureStrips"/>
    <dgm:cxn modelId="{3D4DDE8F-4F44-45C7-A19A-FC14A6C32899}" type="presParOf" srcId="{BFBC12A3-10E8-41AA-B398-4938DE78124C}" destId="{311E3FA9-F755-4396-8FDA-8A21AB771FA4}" srcOrd="0" destOrd="0" presId="urn:microsoft.com/office/officeart/2008/layout/PictureStrips"/>
    <dgm:cxn modelId="{DDFF2AB9-6CE6-4021-849C-809A69B1568F}" type="presParOf" srcId="{BFBC12A3-10E8-41AA-B398-4938DE78124C}" destId="{9BDA6185-7066-4AC2-8BC0-60A29D3FDA30}" srcOrd="1" destOrd="0" presId="urn:microsoft.com/office/officeart/2008/layout/PictureStrips"/>
    <dgm:cxn modelId="{B28E7511-92B4-4307-AF4D-640FDDCC43C1}" type="presParOf" srcId="{1499EB0A-851D-4D88-BCBA-3EA52B7EFB8B}" destId="{B17B8277-8B7A-437B-A876-019555DB11A6}" srcOrd="3" destOrd="0" presId="urn:microsoft.com/office/officeart/2008/layout/PictureStrips"/>
    <dgm:cxn modelId="{6AC9CD41-83D4-40BA-8BDF-48272FB497DB}" type="presParOf" srcId="{1499EB0A-851D-4D88-BCBA-3EA52B7EFB8B}" destId="{F503E7DF-B565-499B-BFBA-8C0D836701D4}" srcOrd="4" destOrd="0" presId="urn:microsoft.com/office/officeart/2008/layout/PictureStrips"/>
    <dgm:cxn modelId="{5C545080-3753-4DA7-9471-663B605F873A}" type="presParOf" srcId="{F503E7DF-B565-499B-BFBA-8C0D836701D4}" destId="{3C849992-8735-4CDA-AE20-F440364781BA}" srcOrd="0" destOrd="0" presId="urn:microsoft.com/office/officeart/2008/layout/PictureStrips"/>
    <dgm:cxn modelId="{C84BDC35-CBE9-46E1-9C6F-491648F885C0}" type="presParOf" srcId="{F503E7DF-B565-499B-BFBA-8C0D836701D4}" destId="{8039F21E-9316-4E0B-AFAA-85B95D5060FC}" srcOrd="1" destOrd="0" presId="urn:microsoft.com/office/officeart/2008/layout/PictureStrips"/>
    <dgm:cxn modelId="{B7A21684-1BC1-4D2A-8716-D9B11DC077D2}" type="presParOf" srcId="{1499EB0A-851D-4D88-BCBA-3EA52B7EFB8B}" destId="{92E5633A-4081-488C-9A7A-9F80A1D7DC7A}" srcOrd="5" destOrd="0" presId="urn:microsoft.com/office/officeart/2008/layout/PictureStrips"/>
    <dgm:cxn modelId="{C9F7ADB5-5AA7-49E9-A8F3-DE029BBED4BB}" type="presParOf" srcId="{1499EB0A-851D-4D88-BCBA-3EA52B7EFB8B}" destId="{B80814D8-373B-46E6-9F77-88DFBC6391EA}" srcOrd="6" destOrd="0" presId="urn:microsoft.com/office/officeart/2008/layout/PictureStrips"/>
    <dgm:cxn modelId="{11DA7CA1-9CC5-48DF-9299-6782EDBE2343}" type="presParOf" srcId="{B80814D8-373B-46E6-9F77-88DFBC6391EA}" destId="{871FB27F-A178-4D71-957D-E2A70E557392}" srcOrd="0" destOrd="0" presId="urn:microsoft.com/office/officeart/2008/layout/PictureStrips"/>
    <dgm:cxn modelId="{D0182CA3-B7AA-4891-95AC-95F26689A7C6}" type="presParOf" srcId="{B80814D8-373B-46E6-9F77-88DFBC6391EA}" destId="{576B8B12-3633-42E3-8F21-7B98789A6E9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573432-5E92-401D-AA35-35C249DF0FD3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0F4095E4-A4DC-47AD-A3CD-160272AE9954}">
      <dgm:prSet/>
      <dgm:spPr/>
      <dgm:t>
        <a:bodyPr/>
        <a:lstStyle/>
        <a:p>
          <a:r>
            <a:rPr lang="en-US" b="0" i="0" dirty="0"/>
            <a:t>After creating the database, initial step is to load the required data for analysis which is corona virus dataset.csv file in our case.</a:t>
          </a:r>
          <a:endParaRPr lang="en-IN" dirty="0"/>
        </a:p>
      </dgm:t>
    </dgm:pt>
    <dgm:pt modelId="{9FA73A16-2C77-4518-9C47-3057327EFC3A}" type="parTrans" cxnId="{57945A42-D9A2-4566-8D22-5380260BE97A}">
      <dgm:prSet/>
      <dgm:spPr/>
      <dgm:t>
        <a:bodyPr/>
        <a:lstStyle/>
        <a:p>
          <a:endParaRPr lang="en-IN"/>
        </a:p>
      </dgm:t>
    </dgm:pt>
    <dgm:pt modelId="{D6DBBD4B-9968-4884-873F-B563E2D24403}" type="sibTrans" cxnId="{57945A42-D9A2-4566-8D22-5380260BE97A}">
      <dgm:prSet/>
      <dgm:spPr/>
      <dgm:t>
        <a:bodyPr/>
        <a:lstStyle/>
        <a:p>
          <a:endParaRPr lang="en-IN"/>
        </a:p>
      </dgm:t>
    </dgm:pt>
    <dgm:pt modelId="{0F499AA5-41E5-414A-B5BE-AC8FE1866760}">
      <dgm:prSet/>
      <dgm:spPr/>
      <dgm:t>
        <a:bodyPr/>
        <a:lstStyle/>
        <a:p>
          <a:r>
            <a:rPr lang="en-US" b="0" i="0"/>
            <a:t>I have uploaded the large dataset using the Table Data Import Wizard option in the MySQL Workbench as shown in the left side image.</a:t>
          </a:r>
          <a:endParaRPr lang="en-IN"/>
        </a:p>
      </dgm:t>
    </dgm:pt>
    <dgm:pt modelId="{7BB36B7F-22F9-4758-B2E4-6EA5B1DA6BA1}" type="parTrans" cxnId="{922B62EE-9E13-4D7B-886F-1AD63D1CC459}">
      <dgm:prSet/>
      <dgm:spPr/>
      <dgm:t>
        <a:bodyPr/>
        <a:lstStyle/>
        <a:p>
          <a:endParaRPr lang="en-IN"/>
        </a:p>
      </dgm:t>
    </dgm:pt>
    <dgm:pt modelId="{48C70D86-9C35-47AE-8A68-346A798F5F3E}" type="sibTrans" cxnId="{922B62EE-9E13-4D7B-886F-1AD63D1CC459}">
      <dgm:prSet/>
      <dgm:spPr/>
      <dgm:t>
        <a:bodyPr/>
        <a:lstStyle/>
        <a:p>
          <a:endParaRPr lang="en-IN"/>
        </a:p>
      </dgm:t>
    </dgm:pt>
    <dgm:pt modelId="{80632AD1-87B1-4816-9D3A-5347F906CA0C}" type="pres">
      <dgm:prSet presAssocID="{02573432-5E92-401D-AA35-35C249DF0FD3}" presName="CompostProcess" presStyleCnt="0">
        <dgm:presLayoutVars>
          <dgm:dir/>
          <dgm:resizeHandles val="exact"/>
        </dgm:presLayoutVars>
      </dgm:prSet>
      <dgm:spPr/>
    </dgm:pt>
    <dgm:pt modelId="{94939DAD-D21A-42A9-A815-7360FA8A4BE8}" type="pres">
      <dgm:prSet presAssocID="{02573432-5E92-401D-AA35-35C249DF0FD3}" presName="arrow" presStyleLbl="bgShp" presStyleIdx="0" presStyleCnt="1"/>
      <dgm:spPr/>
    </dgm:pt>
    <dgm:pt modelId="{D89B56AA-B6F6-4E98-BA43-E3B09F65B307}" type="pres">
      <dgm:prSet presAssocID="{02573432-5E92-401D-AA35-35C249DF0FD3}" presName="linearProcess" presStyleCnt="0"/>
      <dgm:spPr/>
    </dgm:pt>
    <dgm:pt modelId="{A3F8C542-4B18-48C8-BACB-3A012F8C7172}" type="pres">
      <dgm:prSet presAssocID="{0F4095E4-A4DC-47AD-A3CD-160272AE9954}" presName="textNode" presStyleLbl="node1" presStyleIdx="0" presStyleCnt="2">
        <dgm:presLayoutVars>
          <dgm:bulletEnabled val="1"/>
        </dgm:presLayoutVars>
      </dgm:prSet>
      <dgm:spPr/>
    </dgm:pt>
    <dgm:pt modelId="{DA062238-D08A-4699-AA06-90F7CC377D40}" type="pres">
      <dgm:prSet presAssocID="{D6DBBD4B-9968-4884-873F-B563E2D24403}" presName="sibTrans" presStyleCnt="0"/>
      <dgm:spPr/>
    </dgm:pt>
    <dgm:pt modelId="{251596E1-D3AD-4678-826C-7D9D7EAF05A7}" type="pres">
      <dgm:prSet presAssocID="{0F499AA5-41E5-414A-B5BE-AC8FE1866760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57945A42-D9A2-4566-8D22-5380260BE97A}" srcId="{02573432-5E92-401D-AA35-35C249DF0FD3}" destId="{0F4095E4-A4DC-47AD-A3CD-160272AE9954}" srcOrd="0" destOrd="0" parTransId="{9FA73A16-2C77-4518-9C47-3057327EFC3A}" sibTransId="{D6DBBD4B-9968-4884-873F-B563E2D24403}"/>
    <dgm:cxn modelId="{703BDBB3-4D7A-49E0-8B86-DC817ED8AB89}" type="presOf" srcId="{0F499AA5-41E5-414A-B5BE-AC8FE1866760}" destId="{251596E1-D3AD-4678-826C-7D9D7EAF05A7}" srcOrd="0" destOrd="0" presId="urn:microsoft.com/office/officeart/2005/8/layout/hProcess9"/>
    <dgm:cxn modelId="{D01F9BBD-F1C1-4BBB-AD5A-3D8EC09FAC8D}" type="presOf" srcId="{02573432-5E92-401D-AA35-35C249DF0FD3}" destId="{80632AD1-87B1-4816-9D3A-5347F906CA0C}" srcOrd="0" destOrd="0" presId="urn:microsoft.com/office/officeart/2005/8/layout/hProcess9"/>
    <dgm:cxn modelId="{922B62EE-9E13-4D7B-886F-1AD63D1CC459}" srcId="{02573432-5E92-401D-AA35-35C249DF0FD3}" destId="{0F499AA5-41E5-414A-B5BE-AC8FE1866760}" srcOrd="1" destOrd="0" parTransId="{7BB36B7F-22F9-4758-B2E4-6EA5B1DA6BA1}" sibTransId="{48C70D86-9C35-47AE-8A68-346A798F5F3E}"/>
    <dgm:cxn modelId="{23DEAAFD-F991-4CE1-8714-DD142E29727D}" type="presOf" srcId="{0F4095E4-A4DC-47AD-A3CD-160272AE9954}" destId="{A3F8C542-4B18-48C8-BACB-3A012F8C7172}" srcOrd="0" destOrd="0" presId="urn:microsoft.com/office/officeart/2005/8/layout/hProcess9"/>
    <dgm:cxn modelId="{6C8C7FA3-457E-4F05-B5FE-1EB12127FA1C}" type="presParOf" srcId="{80632AD1-87B1-4816-9D3A-5347F906CA0C}" destId="{94939DAD-D21A-42A9-A815-7360FA8A4BE8}" srcOrd="0" destOrd="0" presId="urn:microsoft.com/office/officeart/2005/8/layout/hProcess9"/>
    <dgm:cxn modelId="{06B0BD36-46BF-4DF8-8741-E1627A69D219}" type="presParOf" srcId="{80632AD1-87B1-4816-9D3A-5347F906CA0C}" destId="{D89B56AA-B6F6-4E98-BA43-E3B09F65B307}" srcOrd="1" destOrd="0" presId="urn:microsoft.com/office/officeart/2005/8/layout/hProcess9"/>
    <dgm:cxn modelId="{B2CA8754-044F-4164-8A0F-BB732AE2C10E}" type="presParOf" srcId="{D89B56AA-B6F6-4E98-BA43-E3B09F65B307}" destId="{A3F8C542-4B18-48C8-BACB-3A012F8C7172}" srcOrd="0" destOrd="0" presId="urn:microsoft.com/office/officeart/2005/8/layout/hProcess9"/>
    <dgm:cxn modelId="{27C66133-AAC8-4215-8BAB-526A1AE83A5B}" type="presParOf" srcId="{D89B56AA-B6F6-4E98-BA43-E3B09F65B307}" destId="{DA062238-D08A-4699-AA06-90F7CC377D40}" srcOrd="1" destOrd="0" presId="urn:microsoft.com/office/officeart/2005/8/layout/hProcess9"/>
    <dgm:cxn modelId="{E74946B5-105E-4D24-A6E7-D0A1C88347AD}" type="presParOf" srcId="{D89B56AA-B6F6-4E98-BA43-E3B09F65B307}" destId="{251596E1-D3AD-4678-826C-7D9D7EAF05A7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F5156-3680-468F-84D7-7BCD9F6CC1A7}">
      <dsp:nvSpPr>
        <dsp:cNvPr id="0" name=""/>
        <dsp:cNvSpPr/>
      </dsp:nvSpPr>
      <dsp:spPr>
        <a:xfrm>
          <a:off x="139089" y="590630"/>
          <a:ext cx="3289585" cy="102799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296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SQL Stands for Structured Query Language. </a:t>
          </a:r>
          <a:endParaRPr lang="en-IN" sz="1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9089" y="590630"/>
        <a:ext cx="3289585" cy="1027995"/>
      </dsp:txXfrm>
    </dsp:sp>
    <dsp:sp modelId="{966496F3-470C-4303-8527-45353F3282BE}">
      <dsp:nvSpPr>
        <dsp:cNvPr id="0" name=""/>
        <dsp:cNvSpPr/>
      </dsp:nvSpPr>
      <dsp:spPr>
        <a:xfrm>
          <a:off x="1447" y="415437"/>
          <a:ext cx="719596" cy="10793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11E3FA9-F755-4396-8FDA-8A21AB771FA4}">
      <dsp:nvSpPr>
        <dsp:cNvPr id="0" name=""/>
        <dsp:cNvSpPr/>
      </dsp:nvSpPr>
      <dsp:spPr>
        <a:xfrm>
          <a:off x="3747290" y="563189"/>
          <a:ext cx="3289585" cy="102799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296" tIns="57150" rIns="57150" bIns="5715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domain-specific language designed for managing and manipulating relational databases.</a:t>
          </a:r>
          <a:endParaRPr lang="en-IN" sz="1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47290" y="563189"/>
        <a:ext cx="3289585" cy="1027995"/>
      </dsp:txXfrm>
    </dsp:sp>
    <dsp:sp modelId="{9BDA6185-7066-4AC2-8BC0-60A29D3FDA30}">
      <dsp:nvSpPr>
        <dsp:cNvPr id="0" name=""/>
        <dsp:cNvSpPr/>
      </dsp:nvSpPr>
      <dsp:spPr>
        <a:xfrm>
          <a:off x="3598603" y="456371"/>
          <a:ext cx="756051" cy="9696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849992-8735-4CDA-AE20-F440364781BA}">
      <dsp:nvSpPr>
        <dsp:cNvPr id="0" name=""/>
        <dsp:cNvSpPr/>
      </dsp:nvSpPr>
      <dsp:spPr>
        <a:xfrm>
          <a:off x="142304" y="1828820"/>
          <a:ext cx="3289585" cy="102799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296" tIns="57150" rIns="57150" bIns="5715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Used for tasks such as querying data from databases, inserting, updating, and deleting records.</a:t>
          </a:r>
          <a:endParaRPr lang="en-IN" sz="1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2304" y="1828820"/>
        <a:ext cx="3289585" cy="1027995"/>
      </dsp:txXfrm>
    </dsp:sp>
    <dsp:sp modelId="{8039F21E-9316-4E0B-AFAA-85B95D5060FC}">
      <dsp:nvSpPr>
        <dsp:cNvPr id="0" name=""/>
        <dsp:cNvSpPr/>
      </dsp:nvSpPr>
      <dsp:spPr>
        <a:xfrm>
          <a:off x="0" y="1765717"/>
          <a:ext cx="696001" cy="85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57000" r="-5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71FB27F-A178-4D71-957D-E2A70E557392}">
      <dsp:nvSpPr>
        <dsp:cNvPr id="0" name=""/>
        <dsp:cNvSpPr/>
      </dsp:nvSpPr>
      <dsp:spPr>
        <a:xfrm>
          <a:off x="3732278" y="1884762"/>
          <a:ext cx="3289585" cy="102799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296" tIns="57150" rIns="57150" bIns="5715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Easy to learn and use across different database management systems such as MySQL, PostgreSQL, and Oracle.</a:t>
          </a:r>
          <a:endParaRPr lang="en-IN" sz="1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32278" y="1884762"/>
        <a:ext cx="3289585" cy="1027995"/>
      </dsp:txXfrm>
    </dsp:sp>
    <dsp:sp modelId="{576B8B12-3633-42E3-8F21-7B98789A6E98}">
      <dsp:nvSpPr>
        <dsp:cNvPr id="0" name=""/>
        <dsp:cNvSpPr/>
      </dsp:nvSpPr>
      <dsp:spPr>
        <a:xfrm>
          <a:off x="3581957" y="1630255"/>
          <a:ext cx="719596" cy="10793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39DAD-D21A-42A9-A815-7360FA8A4BE8}">
      <dsp:nvSpPr>
        <dsp:cNvPr id="0" name=""/>
        <dsp:cNvSpPr/>
      </dsp:nvSpPr>
      <dsp:spPr>
        <a:xfrm>
          <a:off x="278617" y="0"/>
          <a:ext cx="3157665" cy="34695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8C542-4B18-48C8-BACB-3A012F8C7172}">
      <dsp:nvSpPr>
        <dsp:cNvPr id="0" name=""/>
        <dsp:cNvSpPr/>
      </dsp:nvSpPr>
      <dsp:spPr>
        <a:xfrm>
          <a:off x="47569" y="1040850"/>
          <a:ext cx="1764577" cy="1387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After creating the database, initial step is to load the required data for analysis which is corona virus dataset.csv file in our case.</a:t>
          </a:r>
          <a:endParaRPr lang="en-IN" sz="1200" kern="1200" dirty="0"/>
        </a:p>
      </dsp:txBody>
      <dsp:txXfrm>
        <a:off x="115316" y="1108597"/>
        <a:ext cx="1629083" cy="1252306"/>
      </dsp:txXfrm>
    </dsp:sp>
    <dsp:sp modelId="{251596E1-D3AD-4678-826C-7D9D7EAF05A7}">
      <dsp:nvSpPr>
        <dsp:cNvPr id="0" name=""/>
        <dsp:cNvSpPr/>
      </dsp:nvSpPr>
      <dsp:spPr>
        <a:xfrm>
          <a:off x="1902752" y="1040850"/>
          <a:ext cx="1764577" cy="1387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 have uploaded the large dataset using the Table Data Import Wizard option in the MySQL Workbench as shown in the left side image.</a:t>
          </a:r>
          <a:endParaRPr lang="en-IN" sz="1200" kern="1200"/>
        </a:p>
      </dsp:txBody>
      <dsp:txXfrm>
        <a:off x="1970499" y="1108597"/>
        <a:ext cx="1629083" cy="1252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05-06T10:16:06.5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1635">
    <iact:property name="dataType"/>
    <iact:actionData xml:id="d0">
      <inkml:trace xmlns:inkml="http://www.w3.org/2003/InkML" xml:id="stk0" contextRef="#ctx0" brushRef="#br0">8249 5435 0,'17'0'178,"1"0"-162,0 0-10,-1 0 4,1 0 3,0 0-5,0 0 8,17 0 10,-17 0-8,-1 0-15,1 0 16,0 0-7,-1 0 2,1 0 3,0 0-10,0 0 18,-1 0-9,1 0-8,-18 18-2,18-18 9,-1 0-6,1 0 27,0 0-34,-1 0 13,1 0 19,0 0-14,0 0 27,-1 0-16,1 0-1,0 0 9,-1 0-8,1 0 62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241818b40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241818b40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241818b4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241818b4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241818b40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241818b40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241818b40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d241818b40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241818b40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241818b40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241818b40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241818b40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241818b40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241818b40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241818b40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241818b40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241818b40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241818b40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241818b40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241818b40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241818b40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241818b40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241818b40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241818b40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241818b40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d241818b40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046d021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046d021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241818b4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241818b4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241818b40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241818b40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241818b40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241818b40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241818b40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241818b40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241818b40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241818b40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241818b40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241818b40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241818b4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241818b4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11" Type="http://schemas.openxmlformats.org/officeDocument/2006/relationships/image" Target="../media/image2.png"/><Relationship Id="rId5" Type="http://schemas.openxmlformats.org/officeDocument/2006/relationships/diagramData" Target="../diagrams/data2.xml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1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63400" y="2174350"/>
            <a:ext cx="50445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6400"/>
              <a:buNone/>
            </a:pPr>
            <a:r>
              <a:rPr lang="en" sz="3750" dirty="0">
                <a:latin typeface="Times New Roman"/>
                <a:ea typeface="Times New Roman"/>
                <a:cs typeface="Times New Roman"/>
                <a:sym typeface="Times New Roman"/>
              </a:rPr>
              <a:t>Coronavirus Data Analysis</a:t>
            </a:r>
            <a:endParaRPr sz="37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9117"/>
              <a:buNone/>
            </a:pPr>
            <a:r>
              <a:rPr lang="en" sz="3400" dirty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" sz="3300" dirty="0">
                <a:latin typeface="Times New Roman"/>
                <a:ea typeface="Times New Roman"/>
                <a:cs typeface="Times New Roman"/>
                <a:sym typeface="Times New Roman"/>
              </a:rPr>
              <a:t>(using SQL)</a:t>
            </a:r>
            <a:endParaRPr sz="3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5E8E8E-31E9-41A3-9048-B03322CB2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83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287575" y="433400"/>
            <a:ext cx="70389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Q6. Find monthly average for confirmed, deaths, recovered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6250" y="1228575"/>
            <a:ext cx="5027324" cy="36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8667BF0-4CA4-4B0A-B01D-70F4A53C1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2675">
        <p14:flip dir="l"/>
      </p:transition>
    </mc:Choice>
    <mc:Fallback>
      <p:transition spd="slow" advTm="326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1297500" y="344200"/>
            <a:ext cx="71877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Q7. Find most frequent value for confirmed, deaths, recovered each month.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8800" y="1230225"/>
            <a:ext cx="5044951" cy="36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020413-8D53-42D1-B6D8-EB5FBAD53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0856">
        <p14:flip dir="l"/>
      </p:transition>
    </mc:Choice>
    <mc:Fallback>
      <p:transition spd="slow" advTm="208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Q8. Find minimum values for confirmed, deaths, recovered per year.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175" y="1282400"/>
            <a:ext cx="5004227" cy="35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BF3A94-A684-4960-8891-6F0870526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4516">
        <p14:flip dir="l"/>
      </p:transition>
    </mc:Choice>
    <mc:Fallback>
      <p:transition spd="slow" advTm="345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Q9. Find maximum values of confirmed, deaths, recovered per year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950" y="1254075"/>
            <a:ext cx="5042701" cy="35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CFEB34-4562-47AC-A8A9-BF2D286002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6735">
        <p14:flip dir="l"/>
      </p:transition>
    </mc:Choice>
    <mc:Fallback>
      <p:transition spd="slow" advTm="467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Q10. The total number of case of confirmed, deaths, recovered each month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775" y="1228550"/>
            <a:ext cx="5048975" cy="35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5F84A30-DE91-462D-8DD4-9A43EB441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4617">
        <p14:flip dir="l"/>
      </p:transition>
    </mc:Choice>
    <mc:Fallback>
      <p:transition spd="slow" advTm="346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1297500" y="383850"/>
            <a:ext cx="73266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Q11. Check how coronavirus spread out with respect to confirmed case 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000" y="1262575"/>
            <a:ext cx="4994826" cy="350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4316BE-E4F5-4E4F-AB3B-8798B1BA2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9567">
        <p14:flip dir="l"/>
      </p:transition>
    </mc:Choice>
    <mc:Fallback>
      <p:transition spd="slow" advTm="395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2771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Q12. Check how coronavirus spread out with respect to death case per month.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6425" y="1252675"/>
            <a:ext cx="5027325" cy="35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36C933-448B-4D6E-9099-D912D3D27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6815">
        <p14:flip dir="l"/>
      </p:transition>
    </mc:Choice>
    <mc:Fallback>
      <p:transition spd="slow" advTm="368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8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Q13. Check how coronavirus spread out with respect to recovered case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700" y="1246650"/>
            <a:ext cx="5056224" cy="36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24CA0A-2692-45A5-9BD3-783069DC5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1384">
        <p14:flip dir="l"/>
      </p:transition>
    </mc:Choice>
    <mc:Fallback>
      <p:transition spd="slow" advTm="213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Q14. Find Country having highest number of the Confirmed case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000" y="1218275"/>
            <a:ext cx="5061474" cy="370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22E1FA-3E0D-4581-B340-F6E75E23F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4984">
        <p14:flip dir="l"/>
      </p:transition>
    </mc:Choice>
    <mc:Fallback>
      <p:transition spd="slow" advTm="449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Q15. Find Country having lowest number of the death case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5">
            <a:alphaModFix/>
          </a:blip>
          <a:srcRect r="-4079"/>
          <a:stretch/>
        </p:blipFill>
        <p:spPr>
          <a:xfrm>
            <a:off x="1393850" y="1130050"/>
            <a:ext cx="5287751" cy="37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B5C1948-EE01-4C4A-AF41-0BF7FF355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0381">
        <p14:flip dir="l"/>
      </p:transition>
    </mc:Choice>
    <mc:Fallback>
      <p:transition spd="slow" advTm="403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Short note…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B56326D-A679-4C14-95CD-83833C21C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756627"/>
              </p:ext>
            </p:extLst>
          </p:nvPr>
        </p:nvGraphicFramePr>
        <p:xfrm>
          <a:off x="1297500" y="1123850"/>
          <a:ext cx="7038900" cy="335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727CAEB-1EA7-4B73-8F9E-52AB524D5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2876">
        <p:fade thruBlk="1"/>
      </p:transition>
    </mc:Choice>
    <mc:Fallback>
      <p:transition spd="slow" advTm="32876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Q16. Find top 5 countries having highest recovered case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0000" y="1192550"/>
            <a:ext cx="5029774" cy="35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C99450B-FD38-4295-9B30-16C34B0C0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0081">
        <p14:flip dir="l"/>
      </p:transition>
    </mc:Choice>
    <mc:Fallback>
      <p:transition spd="slow" advTm="400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891175" y="294650"/>
            <a:ext cx="70389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Insights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33"/>
          <p:cNvSpPr txBox="1">
            <a:spLocks noGrp="1"/>
          </p:cNvSpPr>
          <p:nvPr>
            <p:ph type="body" idx="1"/>
          </p:nvPr>
        </p:nvSpPr>
        <p:spPr>
          <a:xfrm>
            <a:off x="1277700" y="786950"/>
            <a:ext cx="7217400" cy="4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After loading the data, I have checked for the null values and it is clear from the result in slide 5 that there are no null values in the given dataset.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There are totally </a:t>
            </a:r>
            <a:r>
              <a:rPr lang="en" sz="1400" dirty="0">
                <a:solidFill>
                  <a:srgbClr val="FFFF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78386</a:t>
            </a: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records corresponds to different fields such as Country, Date, Confirmed, Deaths, Recovered  coronavirus cases in the period of  </a:t>
            </a:r>
            <a:r>
              <a:rPr lang="en" sz="14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22/01/2020  till 13/06/2021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There are </a:t>
            </a:r>
            <a:r>
              <a:rPr lang="en" sz="14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months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in total on which I have drawn my insights on average confirmed, death and recovered coronavirus cases per month.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‘0’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was the minimum no. of. Confirmed, death and recovered cases recorded in both the years whereas, </a:t>
            </a:r>
            <a:r>
              <a:rPr lang="en" sz="14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3752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people were died and </a:t>
            </a:r>
            <a:r>
              <a:rPr lang="en" sz="14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1123456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people were recovered in the year 2020.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Statistical analysis on the numerical fields resulted in April 2021 being the month with the highest number of </a:t>
            </a:r>
            <a:r>
              <a:rPr lang="en" sz="14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21711021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confirmed cases recorded, while </a:t>
            </a:r>
            <a:r>
              <a:rPr lang="en" sz="14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401893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had the highest number of death cases in the period that happened in January 2021 and </a:t>
            </a:r>
            <a:r>
              <a:rPr lang="en" sz="14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19131842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were recovered in the month of May 2021.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F117AC-9D15-4F0A-9F2D-08C25E29E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7672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body" idx="1"/>
          </p:nvPr>
        </p:nvSpPr>
        <p:spPr>
          <a:xfrm>
            <a:off x="1297500" y="1131500"/>
            <a:ext cx="7267200" cy="3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 startAt="6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Country-wise analysis clearly shows </a:t>
            </a:r>
            <a:r>
              <a:rPr lang="en" sz="14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US, India, Brazil, France, and Turkey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are the top 5 countries that recorded the highest number of COVID-confirmed cases.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AutoNum type="arabicPeriod" startAt="6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Also, the maximum number of people from these countries, except France, were recovered, putting these countries on the top 5 list of recovered cases.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	Using MySQL workbench a powerful relational database tool I have uncovered the above essential insights on the coronavirus data with the help of sql queries. All these data-driven points will be helpful for the healthcare field to prepare in advance and combat such viruses in the future.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6444A5-34D9-4C16-8BA1-A3EB103EA9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46545">
        <p14:prism/>
      </p:transition>
    </mc:Choice>
    <mc:Fallback>
      <p:transition spd="med" advTm="465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us.googleusercontent.com/PB7OiDFP4auy27PkQr1f6WzyYD9FkrNijXaXBcEPyvdaaX41QQ0abbP5DGcnK3TiLNC2XBDhvG-NV899E8c25_ehdZBdR7T1zMwoFiVp5x4PJzXJ1ktqPKEw8idjX6EOe1Yg2pWbzL3XXJYQw4ny4xErFg=s2048">
            <a:extLst>
              <a:ext uri="{FF2B5EF4-FFF2-40B4-BE49-F238E27FC236}">
                <a16:creationId xmlns:a16="http://schemas.microsoft.com/office/drawing/2014/main" id="{379FD87E-FA07-4DE2-B9B1-21E7F2663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204" y="1155450"/>
            <a:ext cx="3269592" cy="326959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2E9E09-4903-44F1-9DC7-273E78684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8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4"/>
    </mc:Choice>
    <mc:Fallback>
      <p:transition spd="slow" advTm="2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1297500" y="354100"/>
            <a:ext cx="7038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Coronavirus Dataset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9750" y="1034650"/>
            <a:ext cx="5572401" cy="37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40A119-99A1-4F5A-9284-1A5D9C789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4251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Load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C1B2F8F-44EC-4900-9052-572DAE4F2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205427"/>
              </p:ext>
            </p:extLst>
          </p:nvPr>
        </p:nvGraphicFramePr>
        <p:xfrm>
          <a:off x="4572000" y="1052850"/>
          <a:ext cx="3714900" cy="346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3" name="Google Shape;15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37150" y="1064376"/>
            <a:ext cx="3013601" cy="346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FCFD914-2BAF-4BED-9DC4-C9ABA45D82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5139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Q1. Write a code to check NULL values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275" y="1098500"/>
            <a:ext cx="4925477" cy="38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5322491-D711-4797-A559-1165A7C587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3022">
        <p14:gallery dir="l"/>
      </p:transition>
    </mc:Choice>
    <mc:Fallback>
      <p:transition spd="slow" advTm="23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1583000"/>
            <a:ext cx="7029300" cy="12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Q2. If NULL values are present, update them with zeros for all columns.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-- No NuLL Values are there in the given dataset.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681027-41B0-49A7-B6A4-B9E243AFD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7026">
        <p14:gallery dir="l"/>
      </p:transition>
    </mc:Choice>
    <mc:Fallback>
      <p:transition spd="slow" advTm="170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Q3. Check total number of rows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450" y="1119125"/>
            <a:ext cx="4986299" cy="384285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37C3FD-4BAB-4652-A90C-8865F87F83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69640" y="1956600"/>
              <a:ext cx="204120" cy="6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37C3FD-4BAB-4652-A90C-8865F87F83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3800" y="1893240"/>
                <a:ext cx="235440" cy="133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A8ECF6-0B1E-472A-A57D-5B620EDBC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7088">
        <p14:flip dir="l"/>
      </p:transition>
    </mc:Choice>
    <mc:Fallback>
      <p:transition spd="slow" advTm="270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Q4. Check what is start_date and end_date.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9600" y="1123825"/>
            <a:ext cx="4973926" cy="380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CE28B5-EC0F-4802-B8FE-2D7BF0489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7362">
        <p14:flip dir="l"/>
      </p:transition>
    </mc:Choice>
    <mc:Fallback>
      <p:transition spd="slow" advTm="273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Q5. Number of month present in dataset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0300" y="1104075"/>
            <a:ext cx="4963349" cy="37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FA3D1CA-6250-46B8-AF0A-BE6571763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7109">
        <p14:flip dir="l"/>
      </p:transition>
    </mc:Choice>
    <mc:Fallback>
      <p:transition spd="slow" advTm="37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615</Words>
  <Application>Microsoft Office PowerPoint</Application>
  <PresentationFormat>On-screen Show (16:9)</PresentationFormat>
  <Paragraphs>39</Paragraphs>
  <Slides>23</Slides>
  <Notes>22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Lato</vt:lpstr>
      <vt:lpstr>Montserrat</vt:lpstr>
      <vt:lpstr>Times New Roman</vt:lpstr>
      <vt:lpstr>Focus</vt:lpstr>
      <vt:lpstr>Coronavirus Data Analysis    (using SQL)</vt:lpstr>
      <vt:lpstr>SQL Short note…</vt:lpstr>
      <vt:lpstr>Coronavirus Dataset</vt:lpstr>
      <vt:lpstr>Load Data</vt:lpstr>
      <vt:lpstr>Q1. Write a code to check NULL values</vt:lpstr>
      <vt:lpstr>Q2. If NULL values are present, update them with zeros for all columns.       -- No NuLL Values are there in the given dataset. </vt:lpstr>
      <vt:lpstr>Q3. Check total number of rows</vt:lpstr>
      <vt:lpstr>Q4. Check what is start_date and end_date.</vt:lpstr>
      <vt:lpstr>Q5. Number of month present in dataset</vt:lpstr>
      <vt:lpstr>Q6. Find monthly average for confirmed, deaths, recovered</vt:lpstr>
      <vt:lpstr>Q7. Find most frequent value for confirmed, deaths, recovered each month.</vt:lpstr>
      <vt:lpstr>Q8. Find minimum values for confirmed, deaths, recovered per year.</vt:lpstr>
      <vt:lpstr>Q9. Find maximum values of confirmed, deaths, recovered per year</vt:lpstr>
      <vt:lpstr>Q10. The total number of case of confirmed, deaths, recovered each month</vt:lpstr>
      <vt:lpstr>Q11. Check how coronavirus spread out with respect to confirmed case     </vt:lpstr>
      <vt:lpstr>Q12. Check how coronavirus spread out with respect to death case per month.</vt:lpstr>
      <vt:lpstr>Q13. Check how coronavirus spread out with respect to recovered case</vt:lpstr>
      <vt:lpstr>Q14. Find Country having highest number of the Confirmed case</vt:lpstr>
      <vt:lpstr>Q15. Find Country having lowest number of the death case</vt:lpstr>
      <vt:lpstr>Q16. Find top 5 countries having highest recovered case</vt:lpstr>
      <vt:lpstr>Insights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Data Analysis    (using SQL)</dc:title>
  <dc:creator>Vishnu07</dc:creator>
  <cp:lastModifiedBy>Vishnu07</cp:lastModifiedBy>
  <cp:revision>11</cp:revision>
  <dcterms:modified xsi:type="dcterms:W3CDTF">2024-05-06T12:16:27Z</dcterms:modified>
</cp:coreProperties>
</file>